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4" r:id="rId3"/>
    <p:sldId id="265" r:id="rId4"/>
    <p:sldId id="259" r:id="rId5"/>
    <p:sldId id="281" r:id="rId6"/>
    <p:sldId id="263" r:id="rId7"/>
    <p:sldId id="268" r:id="rId8"/>
    <p:sldId id="271" r:id="rId9"/>
    <p:sldId id="275" r:id="rId10"/>
    <p:sldId id="278" r:id="rId11"/>
    <p:sldId id="279" r:id="rId12"/>
    <p:sldId id="280" r:id="rId13"/>
    <p:sldId id="289" r:id="rId14"/>
    <p:sldId id="290" r:id="rId15"/>
    <p:sldId id="291" r:id="rId16"/>
    <p:sldId id="292" r:id="rId17"/>
    <p:sldId id="293" r:id="rId18"/>
    <p:sldId id="294" r:id="rId19"/>
    <p:sldId id="29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8597-481D-4E6D-9309-B0ED81FD7090}" type="datetimeFigureOut">
              <a:rPr lang="en-US" smtClean="0"/>
              <a:pPr/>
              <a:t>6/27/2010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8740943-C349-47EB-AEE4-6C0450C17CF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8597-481D-4E6D-9309-B0ED81FD7090}" type="datetimeFigureOut">
              <a:rPr lang="en-US" smtClean="0"/>
              <a:pPr/>
              <a:t>6/27/2010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0943-C349-47EB-AEE4-6C0450C17C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8597-481D-4E6D-9309-B0ED81FD7090}" type="datetimeFigureOut">
              <a:rPr lang="en-US" smtClean="0"/>
              <a:pPr/>
              <a:t>6/27/2010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0943-C349-47EB-AEE4-6C0450C17C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8597-481D-4E6D-9309-B0ED81FD7090}" type="datetimeFigureOut">
              <a:rPr lang="en-US" smtClean="0"/>
              <a:pPr/>
              <a:t>6/27/2010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0943-C349-47EB-AEE4-6C0450C17CF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8597-481D-4E6D-9309-B0ED81FD7090}" type="datetimeFigureOut">
              <a:rPr lang="en-US" smtClean="0"/>
              <a:pPr/>
              <a:t>6/27/2010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8740943-C349-47EB-AEE4-6C0450C17C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8597-481D-4E6D-9309-B0ED81FD7090}" type="datetimeFigureOut">
              <a:rPr lang="en-US" smtClean="0"/>
              <a:pPr/>
              <a:t>6/27/2010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0943-C349-47EB-AEE4-6C0450C17CF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8597-481D-4E6D-9309-B0ED81FD7090}" type="datetimeFigureOut">
              <a:rPr lang="en-US" smtClean="0"/>
              <a:pPr/>
              <a:t>6/27/2010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0943-C349-47EB-AEE4-6C0450C17CF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8597-481D-4E6D-9309-B0ED81FD7090}" type="datetimeFigureOut">
              <a:rPr lang="en-US" smtClean="0"/>
              <a:pPr/>
              <a:t>6/27/2010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0943-C349-47EB-AEE4-6C0450C17C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8597-481D-4E6D-9309-B0ED81FD7090}" type="datetimeFigureOut">
              <a:rPr lang="en-US" smtClean="0"/>
              <a:pPr/>
              <a:t>6/27/2010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0943-C349-47EB-AEE4-6C0450C17C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8597-481D-4E6D-9309-B0ED81FD7090}" type="datetimeFigureOut">
              <a:rPr lang="en-US" smtClean="0"/>
              <a:pPr/>
              <a:t>6/27/2010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40943-C349-47EB-AEE4-6C0450C17CF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8597-481D-4E6D-9309-B0ED81FD7090}" type="datetimeFigureOut">
              <a:rPr lang="en-US" smtClean="0"/>
              <a:pPr/>
              <a:t>6/27/2010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8740943-C349-47EB-AEE4-6C0450C17CF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E738597-481D-4E6D-9309-B0ED81FD7090}" type="datetimeFigureOut">
              <a:rPr lang="en-US" smtClean="0"/>
              <a:pPr/>
              <a:t>6/27/2010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8740943-C349-47EB-AEE4-6C0450C17C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b="1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DUI AMENDMENTS</a:t>
            </a:r>
          </a:p>
          <a:p>
            <a:r>
              <a:rPr lang="en-US" sz="3200" b="1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PROPOSED BY ART LUSSE</a:t>
            </a:r>
          </a:p>
          <a:p>
            <a:r>
              <a:rPr lang="en-US" sz="3200" b="1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JUNE 30, 2010 </a:t>
            </a:r>
            <a:endParaRPr lang="en-US" sz="3200" b="1" dirty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 Black" pitchFamily="34" charset="0"/>
              </a:rPr>
              <a:t>LAW &amp; JUSTICE </a:t>
            </a:r>
            <a:br>
              <a:rPr lang="en-US" dirty="0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lang="en-US" dirty="0" smtClean="0">
                <a:solidFill>
                  <a:schemeClr val="bg1"/>
                </a:solidFill>
                <a:latin typeface="Arial Black" pitchFamily="34" charset="0"/>
              </a:rPr>
              <a:t>INTERIM COMMITTEE</a:t>
            </a:r>
            <a:endParaRPr lang="en-US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rgbClr val="002060"/>
                </a:solidFill>
                <a:latin typeface="Lucida Sans Unicode" pitchFamily="34" charset="0"/>
                <a:cs typeface="Lucida Sans Unicode" pitchFamily="34" charset="0"/>
              </a:rPr>
              <a:t>Mandatory Conditions 2nd</a:t>
            </a:r>
            <a:endParaRPr lang="en-US" u="sng" dirty="0">
              <a:solidFill>
                <a:srgbClr val="002060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Zero tolerance term of probation</a:t>
            </a:r>
          </a:p>
          <a:p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No refusal to BAC or PAS</a:t>
            </a:r>
          </a:p>
          <a:p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No additional offenses  </a:t>
            </a:r>
          </a:p>
          <a:p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No driving licensed, insured, SR22</a:t>
            </a:r>
          </a:p>
          <a:p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Interlock Device / 24/7</a:t>
            </a:r>
          </a:p>
          <a:p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24-60 month monthly appearance</a:t>
            </a:r>
          </a:p>
          <a:p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Mandatory jail terms for violations.</a:t>
            </a:r>
          </a:p>
          <a:p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Sentence credit for treatment</a:t>
            </a:r>
          </a:p>
          <a:p>
            <a:endParaRPr lang="en-US" sz="2800" dirty="0" smtClean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solidFill>
                  <a:srgbClr val="002060"/>
                </a:solidFill>
                <a:latin typeface="Lucida Sans Unicode" pitchFamily="34" charset="0"/>
                <a:cs typeface="Lucida Sans Unicode" pitchFamily="34" charset="0"/>
              </a:rPr>
              <a:t>3</a:t>
            </a:r>
            <a:r>
              <a:rPr lang="en-US" b="1" u="sng" baseline="30000" dirty="0" smtClean="0">
                <a:solidFill>
                  <a:srgbClr val="002060"/>
                </a:solidFill>
                <a:latin typeface="Lucida Sans Unicode" pitchFamily="34" charset="0"/>
                <a:cs typeface="Lucida Sans Unicode" pitchFamily="34" charset="0"/>
              </a:rPr>
              <a:t>rd</a:t>
            </a:r>
            <a:r>
              <a:rPr lang="en-US" b="1" u="sng" dirty="0" smtClean="0">
                <a:solidFill>
                  <a:srgbClr val="002060"/>
                </a:solidFill>
                <a:latin typeface="Lucida Sans Unicode" pitchFamily="34" charset="0"/>
                <a:cs typeface="Lucida Sans Unicode" pitchFamily="34" charset="0"/>
              </a:rPr>
              <a:t> Offense</a:t>
            </a:r>
            <a:endParaRPr lang="en-US" b="1" u="sng" dirty="0">
              <a:solidFill>
                <a:srgbClr val="002060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endParaRPr lang="en-US" sz="2800" dirty="0" smtClean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lvl="0"/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1 year in jail</a:t>
            </a:r>
          </a:p>
          <a:p>
            <a:pPr lvl="0"/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Minimum 120 days in jail. 30 consecutive </a:t>
            </a:r>
          </a:p>
          <a:p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Minimum 180 days if minor in vehicle</a:t>
            </a:r>
          </a:p>
          <a:p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Assessment &amp; Hearing</a:t>
            </a:r>
          </a:p>
          <a:p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60 months monthly </a:t>
            </a:r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reporting</a:t>
            </a:r>
            <a:endParaRPr lang="en-US" sz="2800" dirty="0" smtClean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  <a:p>
            <a:r>
              <a:rPr lang="en-US" sz="2800" b="1" u="sng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Presumption of Vehicle forfeiture </a:t>
            </a:r>
          </a:p>
          <a:p>
            <a:endParaRPr lang="en-US" dirty="0" smtClean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  <a:p>
            <a:endParaRPr lang="en-US" dirty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solidFill>
                  <a:srgbClr val="002060"/>
                </a:solidFill>
                <a:latin typeface="Lucida Sans Unicode" pitchFamily="34" charset="0"/>
                <a:cs typeface="Lucida Sans Unicode" pitchFamily="34" charset="0"/>
              </a:rPr>
              <a:t>Mandatory Conditions 3rd</a:t>
            </a:r>
            <a:endParaRPr lang="en-US" b="1" u="sng" dirty="0">
              <a:solidFill>
                <a:srgbClr val="002060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Zero tolerance term of probation</a:t>
            </a:r>
          </a:p>
          <a:p>
            <a:r>
              <a:rPr lang="en-US" sz="24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No refusal to BAC or PAS</a:t>
            </a:r>
          </a:p>
          <a:p>
            <a:r>
              <a:rPr lang="en-US" sz="24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No additional offenses  </a:t>
            </a:r>
          </a:p>
          <a:p>
            <a:r>
              <a:rPr lang="en-US" sz="24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No driving licensed, insured, SR22</a:t>
            </a:r>
          </a:p>
          <a:p>
            <a:r>
              <a:rPr lang="en-US" sz="24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Presumption of vehicle forfeiture</a:t>
            </a:r>
          </a:p>
          <a:p>
            <a:r>
              <a:rPr lang="en-US" sz="24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Interlock Device / 24/7</a:t>
            </a:r>
          </a:p>
          <a:p>
            <a:r>
              <a:rPr lang="en-US" sz="24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5 year monthly appearance</a:t>
            </a:r>
          </a:p>
          <a:p>
            <a:r>
              <a:rPr lang="en-US" sz="24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Mandatory </a:t>
            </a:r>
            <a:r>
              <a:rPr lang="en-US" sz="24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consecutive </a:t>
            </a:r>
            <a:r>
              <a:rPr lang="en-US" sz="24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jail terms </a:t>
            </a:r>
            <a:r>
              <a:rPr lang="en-US" sz="24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for </a:t>
            </a:r>
            <a:r>
              <a:rPr lang="en-US" sz="24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violation.</a:t>
            </a:r>
            <a:endParaRPr lang="en-US" sz="2400" dirty="0" smtClean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  <a:p>
            <a:r>
              <a:rPr lang="en-US" sz="24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Sentence credit for treatment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solidFill>
                  <a:srgbClr val="002060"/>
                </a:solidFill>
                <a:latin typeface="Lucida Sans Unicode" pitchFamily="34" charset="0"/>
                <a:cs typeface="Lucida Sans Unicode" pitchFamily="34" charset="0"/>
              </a:rPr>
              <a:t>Refusals</a:t>
            </a:r>
            <a:endParaRPr lang="en-US" b="1" u="sng" dirty="0">
              <a:solidFill>
                <a:srgbClr val="002060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Driving a </a:t>
            </a:r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privilege </a:t>
            </a:r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not a right</a:t>
            </a:r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.</a:t>
            </a:r>
          </a:p>
          <a:p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Aid law enforcement at scene</a:t>
            </a:r>
            <a:endParaRPr lang="en-US" sz="2800" dirty="0" smtClean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  <a:p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Plead enhancement of “refusal”</a:t>
            </a:r>
          </a:p>
          <a:p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If finding of guilty of DUI</a:t>
            </a:r>
          </a:p>
          <a:p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Court / jury considers enhancement</a:t>
            </a:r>
          </a:p>
          <a:p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Finding enhancement true </a:t>
            </a:r>
            <a:endParaRPr lang="en-US" sz="2800" dirty="0" smtClean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  <a:p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Minimum, mandatory 10 </a:t>
            </a:r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days </a:t>
            </a:r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jail</a:t>
            </a:r>
          </a:p>
          <a:p>
            <a:pPr>
              <a:buNone/>
            </a:pPr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  if 1</a:t>
            </a:r>
            <a:r>
              <a:rPr lang="en-US" sz="2800" baseline="300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st</a:t>
            </a:r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; 30 days if prior conviction</a:t>
            </a:r>
            <a:endParaRPr lang="en-US" sz="2800" dirty="0" smtClean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  <a:p>
            <a:pPr>
              <a:buNone/>
            </a:pPr>
            <a:endParaRPr lang="en-US" sz="2800" b="1" dirty="0" smtClean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  <a:p>
            <a:endParaRPr lang="en-US" dirty="0" smtClean="0"/>
          </a:p>
          <a:p>
            <a:endParaRPr lang="en-US" dirty="0" smtClean="0">
              <a:latin typeface="Lucida Sans Unicode" pitchFamily="34" charset="0"/>
              <a:cs typeface="Lucida Sans Unicode" pitchFamily="34" charset="0"/>
            </a:endParaRPr>
          </a:p>
          <a:p>
            <a:endParaRPr lang="en-US" dirty="0">
              <a:latin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solidFill>
                  <a:srgbClr val="002060"/>
                </a:solidFill>
              </a:rPr>
              <a:t>Look Back Provisions</a:t>
            </a:r>
            <a:endParaRPr lang="en-US" b="1" u="sng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2800" dirty="0" smtClean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  <a:p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Consideration of prior convictions</a:t>
            </a:r>
            <a:endParaRPr lang="en-US" sz="2800" dirty="0" smtClean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  <a:p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Current law 5 years</a:t>
            </a:r>
          </a:p>
          <a:p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Research supports longer term </a:t>
            </a:r>
          </a:p>
          <a:p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10 years</a:t>
            </a:r>
          </a:p>
          <a:p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Focus is community not the individual </a:t>
            </a:r>
            <a:endParaRPr lang="en-US" sz="2800" dirty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solidFill>
                  <a:srgbClr val="002060"/>
                </a:solidFill>
              </a:rPr>
              <a:t>Reinstatement Fees</a:t>
            </a:r>
            <a:endParaRPr lang="en-US" b="1" u="sng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3200" dirty="0" smtClean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  <a:p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Current fee $200</a:t>
            </a:r>
          </a:p>
          <a:p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Proposal increase to $500</a:t>
            </a:r>
          </a:p>
          <a:p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Revenue increase on 1st</a:t>
            </a:r>
          </a:p>
          <a:p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Fees back to county</a:t>
            </a:r>
          </a:p>
          <a:p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Fund prevention &amp; treatment</a:t>
            </a:r>
          </a:p>
          <a:p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2</a:t>
            </a:r>
            <a:r>
              <a:rPr lang="en-US" sz="3200" baseline="300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nd</a:t>
            </a:r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 offense $750</a:t>
            </a:r>
            <a:endParaRPr lang="en-US" sz="3200" dirty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solidFill>
                  <a:srgbClr val="002060"/>
                </a:solidFill>
              </a:rPr>
              <a:t>Multiple Offenses: Bail</a:t>
            </a:r>
            <a:endParaRPr lang="en-US" b="1" u="sng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MCA </a:t>
            </a:r>
            <a:r>
              <a:rPr lang="en-US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46-9-109 </a:t>
            </a:r>
            <a:r>
              <a:rPr lang="en-US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Bail considerations</a:t>
            </a:r>
          </a:p>
          <a:p>
            <a:r>
              <a:rPr lang="en-US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Physical </a:t>
            </a:r>
            <a:r>
              <a:rPr lang="en-US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and mental condition, </a:t>
            </a:r>
            <a:endParaRPr lang="en-US" dirty="0" smtClean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Past </a:t>
            </a:r>
            <a:r>
              <a:rPr lang="en-US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conduct, history relating to alcohol or drug abuse and criminal history</a:t>
            </a:r>
            <a:r>
              <a:rPr lang="en-US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.</a:t>
            </a:r>
          </a:p>
          <a:p>
            <a:r>
              <a:rPr lang="en-US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Defendant on probation or parole,</a:t>
            </a:r>
          </a:p>
          <a:p>
            <a:r>
              <a:rPr lang="en-US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The </a:t>
            </a:r>
            <a:r>
              <a:rPr lang="en-US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nature and seriousness of the danger to any person or the community that would be posed by the defendant's release. </a:t>
            </a:r>
            <a:endParaRPr lang="en-US" dirty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u="sng" dirty="0" smtClean="0">
                <a:solidFill>
                  <a:srgbClr val="002060"/>
                </a:solidFill>
                <a:latin typeface="Lucida Sans Unicode" pitchFamily="34" charset="0"/>
                <a:cs typeface="Lucida Sans Unicode" pitchFamily="34" charset="0"/>
              </a:rPr>
              <a:t>Proof of Financial Responsibility</a:t>
            </a:r>
            <a:r>
              <a:rPr lang="en-US" dirty="0" smtClean="0">
                <a:solidFill>
                  <a:srgbClr val="002060"/>
                </a:solidFill>
                <a:latin typeface="Lucida Sans Unicode" pitchFamily="34" charset="0"/>
                <a:cs typeface="Lucida Sans Unicode" pitchFamily="34" charset="0"/>
              </a:rPr>
              <a:t/>
            </a:r>
            <a:br>
              <a:rPr lang="en-US" dirty="0" smtClean="0">
                <a:solidFill>
                  <a:srgbClr val="002060"/>
                </a:solidFill>
                <a:latin typeface="Lucida Sans Unicode" pitchFamily="34" charset="0"/>
                <a:cs typeface="Lucida Sans Unicode" pitchFamily="34" charset="0"/>
              </a:rPr>
            </a:br>
            <a:endParaRPr lang="en-US" dirty="0">
              <a:solidFill>
                <a:srgbClr val="002060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Current </a:t>
            </a:r>
            <a:r>
              <a:rPr lang="en-US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requirements for minimum insurance for bodily injury or death have not been increased since 1975.  In 1975,  the minimum insurance requirement for bodily injury to or death of a person was increased to $25,000 and to $50,000 for two or more persons. These amounts have not been increased since then.  I do not know the correct amount to adjust to 2010 minimums but it must be increased.</a:t>
            </a:r>
          </a:p>
          <a:p>
            <a:endParaRPr lang="en-US" dirty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solidFill>
                  <a:srgbClr val="002060"/>
                </a:solidFill>
                <a:latin typeface="Lucida Sans Unicode" pitchFamily="34" charset="0"/>
                <a:cs typeface="Lucida Sans Unicode" pitchFamily="34" charset="0"/>
              </a:rPr>
              <a:t>MCA 45-1-201</a:t>
            </a:r>
            <a:endParaRPr lang="en-US" b="1" u="sng" dirty="0">
              <a:solidFill>
                <a:srgbClr val="002060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Classification </a:t>
            </a:r>
            <a:r>
              <a:rPr lang="en-US" sz="3200" b="1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of offenses. </a:t>
            </a:r>
            <a:endParaRPr lang="en-US" sz="3200" b="1" dirty="0" smtClean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  <a:p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(</a:t>
            </a:r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1) For the determination of the court's jurisdiction at the commencement of the action </a:t>
            </a:r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… </a:t>
            </a:r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the offense shall be designated a felony or misdemeanor based upon the maximum potential sentence which could </a:t>
            </a:r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be </a:t>
            </a:r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imposed by </a:t>
            </a:r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statute… ? </a:t>
            </a:r>
            <a:r>
              <a:rPr lang="en-US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/>
            </a:r>
            <a:br>
              <a:rPr lang="en-US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</a:br>
            <a:r>
              <a:rPr lang="en-US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     </a:t>
            </a:r>
            <a:endParaRPr lang="en-US" dirty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solidFill>
                  <a:srgbClr val="002060"/>
                </a:solidFill>
                <a:latin typeface="Lucida Sans Unicode" pitchFamily="34" charset="0"/>
                <a:cs typeface="Lucida Sans Unicode" pitchFamily="34" charset="0"/>
              </a:rPr>
              <a:t>MCA  46-23-1005</a:t>
            </a:r>
            <a:endParaRPr lang="en-US" u="sng" dirty="0">
              <a:solidFill>
                <a:srgbClr val="002060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Misdemeanor </a:t>
            </a:r>
            <a:r>
              <a:rPr lang="en-US" sz="2800" b="1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probation </a:t>
            </a:r>
            <a:r>
              <a:rPr lang="en-US" sz="2800" b="1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offices</a:t>
            </a:r>
          </a:p>
          <a:p>
            <a:r>
              <a:rPr lang="en-US" sz="2800" b="1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(1) A local government may establish a misdemeanor probation office associated with a justice's court, municipal court, or city court. The misdemeanor probation office shall monitor offenders for misdemeanor sentence compliance and restitution payments. </a:t>
            </a:r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.. </a:t>
            </a:r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/>
            </a:r>
            <a:b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</a:br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    </a:t>
            </a:r>
            <a:endParaRPr lang="en-US" sz="2800" dirty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5400" b="1" u="sng" dirty="0" smtClean="0">
                <a:solidFill>
                  <a:srgbClr val="002060"/>
                </a:solidFill>
                <a:latin typeface="Lucida Sans Unicode" pitchFamily="34" charset="0"/>
                <a:cs typeface="Lucida Sans Unicode" pitchFamily="34" charset="0"/>
              </a:rPr>
              <a:t>Present Law 1</a:t>
            </a:r>
            <a:r>
              <a:rPr lang="en-US" sz="5400" b="1" u="sng" baseline="30000" dirty="0" smtClean="0">
                <a:solidFill>
                  <a:srgbClr val="002060"/>
                </a:solidFill>
                <a:latin typeface="Lucida Sans Unicode" pitchFamily="34" charset="0"/>
                <a:cs typeface="Lucida Sans Unicode" pitchFamily="34" charset="0"/>
              </a:rPr>
              <a:t>st</a:t>
            </a:r>
            <a:r>
              <a:rPr lang="en-US" sz="5400" b="1" u="sng" dirty="0" smtClean="0">
                <a:solidFill>
                  <a:srgbClr val="002060"/>
                </a:solidFill>
                <a:latin typeface="Lucida Sans Unicode" pitchFamily="34" charset="0"/>
                <a:cs typeface="Lucida Sans Unicode" pitchFamily="34" charset="0"/>
              </a:rPr>
              <a:t> Offense</a:t>
            </a:r>
            <a:endParaRPr lang="en-US" sz="5400" b="1" u="sng" dirty="0">
              <a:solidFill>
                <a:srgbClr val="002060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4400" b="1" dirty="0" smtClean="0">
              <a:solidFill>
                <a:srgbClr val="002060"/>
              </a:solidFill>
              <a:latin typeface="Lucida Sans Unicode" pitchFamily="34" charset="0"/>
              <a:cs typeface="Lucida Sans Unicode" pitchFamily="34" charset="0"/>
            </a:endParaRPr>
          </a:p>
          <a:p>
            <a:r>
              <a:rPr lang="en-US" sz="4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Fine</a:t>
            </a:r>
          </a:p>
          <a:p>
            <a:r>
              <a:rPr lang="en-US" sz="4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Few hours detained</a:t>
            </a:r>
          </a:p>
          <a:p>
            <a:r>
              <a:rPr lang="en-US" sz="4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Minimal education</a:t>
            </a:r>
          </a:p>
          <a:p>
            <a:r>
              <a:rPr lang="en-US" sz="4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“Six months and done”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solidFill>
                  <a:srgbClr val="002060"/>
                </a:solidFill>
              </a:rPr>
              <a:t>Present </a:t>
            </a:r>
            <a:r>
              <a:rPr lang="en-US" b="1" u="sng" dirty="0" smtClean="0">
                <a:solidFill>
                  <a:srgbClr val="002060"/>
                </a:solidFill>
              </a:rPr>
              <a:t> deficiencies</a:t>
            </a:r>
            <a:endParaRPr lang="en-US" b="1" u="sng" dirty="0">
              <a:solidFill>
                <a:srgbClr val="00206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solidFill>
                <a:srgbClr val="002060"/>
              </a:solidFill>
              <a:latin typeface="Lucida Sans Unicode" pitchFamily="34" charset="0"/>
              <a:cs typeface="Lucida Sans Unicode" pitchFamily="34" charset="0"/>
            </a:endParaRPr>
          </a:p>
          <a:p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Not a deterrent </a:t>
            </a:r>
          </a:p>
          <a:p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1</a:t>
            </a:r>
            <a:r>
              <a:rPr lang="en-US" sz="3200" baseline="300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st</a:t>
            </a:r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 offender, </a:t>
            </a:r>
            <a:endParaRPr lang="en-US" sz="3200" dirty="0" smtClean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  <a:p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P</a:t>
            </a:r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otential </a:t>
            </a:r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recidivist, </a:t>
            </a:r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unfazed,</a:t>
            </a:r>
            <a:endParaRPr lang="en-US" sz="3200" dirty="0" smtClean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  <a:p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Perception factors,</a:t>
            </a:r>
            <a:endParaRPr lang="en-US" sz="3200" dirty="0" smtClean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  <a:p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Penalty </a:t>
            </a:r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factors,</a:t>
            </a:r>
            <a:endParaRPr lang="en-US" sz="3200" dirty="0" smtClean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  <a:p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No Court, assessment collaboration</a:t>
            </a:r>
          </a:p>
          <a:p>
            <a:endParaRPr lang="en-US" sz="3200" dirty="0" smtClean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  <a:p>
            <a:endParaRPr lang="en-US" sz="3200" dirty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u="sng" dirty="0" smtClean="0">
                <a:solidFill>
                  <a:srgbClr val="002060"/>
                </a:solidFill>
              </a:rPr>
              <a:t> Proposed </a:t>
            </a:r>
            <a:r>
              <a:rPr lang="en-US" sz="4400" b="1" u="sng" dirty="0" smtClean="0">
                <a:solidFill>
                  <a:srgbClr val="002060"/>
                </a:solidFill>
              </a:rPr>
              <a:t> Amendments </a:t>
            </a:r>
            <a:endParaRPr lang="en-US" sz="4400" b="1" u="sng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524000"/>
            <a:ext cx="7772400" cy="4572000"/>
          </a:xfrm>
        </p:spPr>
        <p:txBody>
          <a:bodyPr>
            <a:normAutofit fontScale="92500" lnSpcReduction="10000"/>
          </a:bodyPr>
          <a:lstStyle/>
          <a:p>
            <a:r>
              <a:rPr lang="en-US" sz="3600" b="1" dirty="0" smtClean="0">
                <a:solidFill>
                  <a:srgbClr val="FFC000"/>
                </a:solidFill>
                <a:latin typeface="+mj-lt"/>
              </a:rPr>
              <a:t>1</a:t>
            </a:r>
            <a:r>
              <a:rPr lang="en-US" sz="3600" b="1" baseline="30000" dirty="0" smtClean="0">
                <a:solidFill>
                  <a:srgbClr val="FFC000"/>
                </a:solidFill>
                <a:latin typeface="+mj-lt"/>
              </a:rPr>
              <a:t>st</a:t>
            </a:r>
            <a:r>
              <a:rPr lang="en-US" sz="3600" b="1" dirty="0" smtClean="0">
                <a:solidFill>
                  <a:srgbClr val="FFC000"/>
                </a:solidFill>
                <a:latin typeface="+mj-lt"/>
              </a:rPr>
              <a:t> offense jurisdiction: 3  years</a:t>
            </a:r>
            <a:endParaRPr lang="en-US" sz="3600" b="1" dirty="0" smtClean="0">
              <a:solidFill>
                <a:srgbClr val="FFC000"/>
              </a:solidFill>
              <a:latin typeface="+mj-lt"/>
            </a:endParaRPr>
          </a:p>
          <a:p>
            <a:r>
              <a:rPr lang="en-US" sz="3600" b="1" dirty="0" smtClean="0">
                <a:solidFill>
                  <a:srgbClr val="FFC000"/>
                </a:solidFill>
                <a:latin typeface="+mj-lt"/>
              </a:rPr>
              <a:t>2</a:t>
            </a:r>
            <a:r>
              <a:rPr lang="en-US" sz="3600" b="1" baseline="30000" dirty="0" smtClean="0">
                <a:solidFill>
                  <a:srgbClr val="FFC000"/>
                </a:solidFill>
                <a:latin typeface="+mj-lt"/>
              </a:rPr>
              <a:t>nd</a:t>
            </a:r>
            <a:r>
              <a:rPr lang="en-US" sz="3600" b="1" dirty="0" smtClean="0">
                <a:solidFill>
                  <a:srgbClr val="FFC000"/>
                </a:solidFill>
                <a:latin typeface="+mj-lt"/>
              </a:rPr>
              <a:t> and  3</a:t>
            </a:r>
            <a:r>
              <a:rPr lang="en-US" sz="3600" b="1" baseline="30000" dirty="0" smtClean="0">
                <a:solidFill>
                  <a:srgbClr val="FFC000"/>
                </a:solidFill>
                <a:latin typeface="+mj-lt"/>
              </a:rPr>
              <a:t>rd</a:t>
            </a:r>
            <a:r>
              <a:rPr lang="en-US" sz="3600" b="1" dirty="0" smtClean="0">
                <a:solidFill>
                  <a:srgbClr val="FFC000"/>
                </a:solidFill>
                <a:latin typeface="+mj-lt"/>
              </a:rPr>
              <a:t>  offenses:  5  years</a:t>
            </a:r>
          </a:p>
          <a:p>
            <a:r>
              <a:rPr lang="en-US" sz="3600" b="1" dirty="0" smtClean="0">
                <a:solidFill>
                  <a:srgbClr val="FFC000"/>
                </a:solidFill>
                <a:latin typeface="+mj-lt"/>
              </a:rPr>
              <a:t>Summary probation</a:t>
            </a:r>
          </a:p>
          <a:p>
            <a:r>
              <a:rPr lang="en-US" sz="3600" b="1" dirty="0" smtClean="0">
                <a:solidFill>
                  <a:srgbClr val="FFC000"/>
                </a:solidFill>
                <a:latin typeface="+mj-lt"/>
              </a:rPr>
              <a:t>Mandatory  term &amp; conditions </a:t>
            </a:r>
          </a:p>
          <a:p>
            <a:r>
              <a:rPr lang="en-US" sz="3600" b="1" dirty="0" smtClean="0">
                <a:solidFill>
                  <a:srgbClr val="FFC000"/>
                </a:solidFill>
                <a:latin typeface="+mj-lt"/>
              </a:rPr>
              <a:t>Refusal </a:t>
            </a:r>
            <a:r>
              <a:rPr lang="en-US" sz="3600" b="1" dirty="0" smtClean="0">
                <a:solidFill>
                  <a:srgbClr val="FFC000"/>
                </a:solidFill>
                <a:latin typeface="+mj-lt"/>
              </a:rPr>
              <a:t>enhancement</a:t>
            </a:r>
          </a:p>
          <a:p>
            <a:r>
              <a:rPr lang="en-US" sz="3600" b="1" dirty="0" smtClean="0">
                <a:solidFill>
                  <a:srgbClr val="FFC000"/>
                </a:solidFill>
                <a:latin typeface="+mj-lt"/>
              </a:rPr>
              <a:t>Reinstatement  fees</a:t>
            </a:r>
            <a:endParaRPr lang="en-US" sz="3600" b="1" dirty="0" smtClean="0">
              <a:solidFill>
                <a:srgbClr val="FFC000"/>
              </a:solidFill>
              <a:latin typeface="+mj-lt"/>
            </a:endParaRPr>
          </a:p>
          <a:p>
            <a:r>
              <a:rPr lang="en-US" sz="3600" b="1" dirty="0" smtClean="0">
                <a:solidFill>
                  <a:srgbClr val="FFC000"/>
                </a:solidFill>
                <a:latin typeface="+mj-lt"/>
              </a:rPr>
              <a:t>Bail determinations</a:t>
            </a:r>
          </a:p>
          <a:p>
            <a:r>
              <a:rPr lang="en-US" sz="3600" b="1" dirty="0" smtClean="0">
                <a:solidFill>
                  <a:srgbClr val="FFC000"/>
                </a:solidFill>
                <a:latin typeface="+mj-lt"/>
              </a:rPr>
              <a:t>Look back provisions</a:t>
            </a:r>
            <a:endParaRPr lang="en-US" sz="3600" b="1" dirty="0">
              <a:solidFill>
                <a:srgbClr val="FFC00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solidFill>
                  <a:srgbClr val="002060"/>
                </a:solidFill>
              </a:rPr>
              <a:t>Summary Probation</a:t>
            </a:r>
            <a:endParaRPr lang="en-US" b="1" u="sng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b="1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Conserves criminal justice resources,</a:t>
            </a:r>
          </a:p>
          <a:p>
            <a:endParaRPr lang="en-US" sz="2400" b="1" dirty="0" smtClean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  <a:p>
            <a:r>
              <a:rPr lang="en-US" sz="2400" b="1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Court / prosecutors  leverage   </a:t>
            </a:r>
            <a:br>
              <a:rPr lang="en-US" sz="2400" b="1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</a:br>
            <a:endParaRPr lang="en-US" sz="2400" b="1" dirty="0" smtClean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  <a:p>
            <a:r>
              <a:rPr lang="en-US" sz="2400" b="1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Defendant </a:t>
            </a:r>
            <a:r>
              <a:rPr lang="en-US" sz="2400" b="1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provided with choices</a:t>
            </a:r>
            <a:r>
              <a:rPr lang="en-US" sz="2400" b="1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  </a:t>
            </a:r>
            <a:endParaRPr lang="en-US" sz="2400" b="1" dirty="0" smtClean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  </a:t>
            </a:r>
          </a:p>
          <a:p>
            <a:r>
              <a:rPr lang="en-US" sz="2400" b="1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Treatment professionals prioritized</a:t>
            </a:r>
          </a:p>
          <a:p>
            <a:endParaRPr lang="en-US" sz="2400" b="1" dirty="0" smtClean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  <a:p>
            <a:r>
              <a:rPr lang="en-US" sz="2400" b="1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Remains on criminal record as a conviction.</a:t>
            </a:r>
          </a:p>
          <a:p>
            <a:pPr algn="ctr"/>
            <a:endParaRPr lang="en-US" b="1" dirty="0" smtClean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solidFill>
                  <a:srgbClr val="002060"/>
                </a:solidFill>
                <a:latin typeface="Lucida Sans Unicode" pitchFamily="34" charset="0"/>
                <a:cs typeface="Lucida Sans Unicode" pitchFamily="34" charset="0"/>
              </a:rPr>
              <a:t>Practical  Application </a:t>
            </a:r>
            <a:endParaRPr lang="en-US" b="1" u="sng" dirty="0">
              <a:solidFill>
                <a:srgbClr val="002060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3200" dirty="0" smtClean="0">
              <a:solidFill>
                <a:srgbClr val="002060"/>
              </a:solidFill>
              <a:latin typeface="Lucida Sans Unicode" pitchFamily="34" charset="0"/>
              <a:cs typeface="Lucida Sans Unicode" pitchFamily="34" charset="0"/>
            </a:endParaRPr>
          </a:p>
          <a:p>
            <a:r>
              <a:rPr lang="en-US" sz="36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No </a:t>
            </a:r>
            <a:r>
              <a:rPr lang="en-US" sz="36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effect </a:t>
            </a:r>
            <a:r>
              <a:rPr lang="en-US" sz="36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if isolated event</a:t>
            </a:r>
          </a:p>
          <a:p>
            <a:r>
              <a:rPr lang="en-US" sz="36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Allows for proper treatment </a:t>
            </a:r>
          </a:p>
          <a:p>
            <a:r>
              <a:rPr lang="en-US" sz="36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Swift </a:t>
            </a:r>
            <a:r>
              <a:rPr lang="en-US" sz="36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response</a:t>
            </a:r>
          </a:p>
          <a:p>
            <a:r>
              <a:rPr lang="en-US" sz="36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Punishment</a:t>
            </a:r>
          </a:p>
          <a:p>
            <a:r>
              <a:rPr lang="en-US" sz="36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Perception</a:t>
            </a:r>
          </a:p>
          <a:p>
            <a:pPr>
              <a:buNone/>
            </a:pPr>
            <a:endParaRPr lang="en-US" sz="3200" dirty="0" smtClean="0">
              <a:solidFill>
                <a:srgbClr val="002060"/>
              </a:solidFill>
              <a:latin typeface="Arial Black" pitchFamily="34" charset="0"/>
            </a:endParaRP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>
            <a:normAutofit/>
          </a:bodyPr>
          <a:lstStyle/>
          <a:p>
            <a:pPr algn="ctr"/>
            <a:r>
              <a:rPr lang="en-US" sz="4400" b="1" u="sng" dirty="0" smtClean="0">
                <a:solidFill>
                  <a:srgbClr val="002060"/>
                </a:solidFill>
                <a:latin typeface="Lucida Sans Unicode" pitchFamily="34" charset="0"/>
                <a:cs typeface="Lucida Sans Unicode" pitchFamily="34" charset="0"/>
              </a:rPr>
              <a:t>Mandatory </a:t>
            </a:r>
            <a:r>
              <a:rPr lang="en-US" sz="4400" b="1" u="sng" dirty="0" smtClean="0">
                <a:solidFill>
                  <a:srgbClr val="002060"/>
                </a:solidFill>
                <a:latin typeface="Lucida Sans Unicode" pitchFamily="34" charset="0"/>
                <a:cs typeface="Lucida Sans Unicode" pitchFamily="34" charset="0"/>
              </a:rPr>
              <a:t>Conditions 1st</a:t>
            </a:r>
            <a:endParaRPr lang="en-US" sz="4400" b="1" u="sng" dirty="0">
              <a:solidFill>
                <a:srgbClr val="002060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143000"/>
            <a:ext cx="7772400" cy="4876800"/>
          </a:xfrm>
        </p:spPr>
        <p:txBody>
          <a:bodyPr>
            <a:normAutofit/>
          </a:bodyPr>
          <a:lstStyle/>
          <a:p>
            <a:endParaRPr lang="en-US" sz="3200" dirty="0" smtClean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  <a:p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“Zero tolerance” 1 year minimum </a:t>
            </a:r>
          </a:p>
          <a:p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Assessment protocol</a:t>
            </a:r>
          </a:p>
          <a:p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ACT + treatment</a:t>
            </a:r>
          </a:p>
          <a:p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No refusal to BAC or PAS</a:t>
            </a:r>
          </a:p>
          <a:p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No additional offenses  </a:t>
            </a:r>
          </a:p>
          <a:p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No driving licensed, insured, SR22</a:t>
            </a:r>
          </a:p>
          <a:p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Fines / fees doubled</a:t>
            </a:r>
            <a:r>
              <a:rPr lang="en-US" sz="20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(reinstatement $400)</a:t>
            </a:r>
          </a:p>
          <a:p>
            <a:pPr>
              <a:buNone/>
            </a:pPr>
            <a:endParaRPr lang="en-US" sz="3200" dirty="0" smtClean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  <a:p>
            <a:endParaRPr lang="en-US" sz="3200" dirty="0" smtClean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u="sng" dirty="0" smtClean="0">
                <a:solidFill>
                  <a:srgbClr val="002060"/>
                </a:solidFill>
                <a:latin typeface="Lucida Sans Unicode" pitchFamily="34" charset="0"/>
                <a:cs typeface="Lucida Sans Unicode" pitchFamily="34" charset="0"/>
              </a:rPr>
              <a:t>VIOLATION OF PROBATION</a:t>
            </a:r>
            <a:endParaRPr lang="en-US" sz="3600" b="1" u="sng" dirty="0">
              <a:solidFill>
                <a:srgbClr val="002060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sz="2800" dirty="0" smtClean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  <a:p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Petition </a:t>
            </a:r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to Revoke </a:t>
            </a:r>
            <a:r>
              <a:rPr lang="en-US" sz="2800" u="sng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MCA 46-18-203</a:t>
            </a:r>
          </a:p>
          <a:p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Defendant arraigned on Petition, even before released on bail.  Hearing set.</a:t>
            </a:r>
          </a:p>
          <a:p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Pre-complaint/Post Petition Disposition Conference</a:t>
            </a:r>
          </a:p>
          <a:p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Hearing on </a:t>
            </a:r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Petition</a:t>
            </a:r>
          </a:p>
          <a:p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Revocation or modification</a:t>
            </a:r>
            <a:endParaRPr lang="en-US" sz="2800" dirty="0" smtClean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  <a:p>
            <a:r>
              <a:rPr lang="en-US" sz="28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New complaint </a:t>
            </a:r>
          </a:p>
          <a:p>
            <a:endParaRPr lang="en-US" sz="1200" dirty="0" smtClean="0">
              <a:latin typeface="Lucida Sans Unicode" pitchFamily="34" charset="0"/>
              <a:cs typeface="Lucida Sans Unicode" pitchFamily="34" charset="0"/>
            </a:endParaRPr>
          </a:p>
          <a:p>
            <a:endParaRPr lang="en-US" sz="1200" dirty="0" smtClean="0">
              <a:latin typeface="Lucida Sans Unicode" pitchFamily="34" charset="0"/>
              <a:cs typeface="Lucida Sans Unicode" pitchFamily="34" charset="0"/>
            </a:endParaRPr>
          </a:p>
          <a:p>
            <a:endParaRPr lang="en-US" sz="1200" dirty="0" smtClean="0">
              <a:latin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US" b="1" u="sng" dirty="0" smtClean="0">
                <a:solidFill>
                  <a:srgbClr val="002060"/>
                </a:solidFill>
                <a:latin typeface="Lucida Sans Unicode" pitchFamily="34" charset="0"/>
                <a:cs typeface="Lucida Sans Unicode" pitchFamily="34" charset="0"/>
              </a:rPr>
              <a:t>2</a:t>
            </a:r>
            <a:r>
              <a:rPr lang="en-US" b="1" u="sng" baseline="30000" dirty="0" smtClean="0">
                <a:solidFill>
                  <a:srgbClr val="002060"/>
                </a:solidFill>
                <a:latin typeface="Lucida Sans Unicode" pitchFamily="34" charset="0"/>
                <a:cs typeface="Lucida Sans Unicode" pitchFamily="34" charset="0"/>
              </a:rPr>
              <a:t>nd</a:t>
            </a:r>
            <a:r>
              <a:rPr lang="en-US" b="1" u="sng" dirty="0" smtClean="0">
                <a:solidFill>
                  <a:srgbClr val="002060"/>
                </a:solidFill>
                <a:latin typeface="Lucida Sans Unicode" pitchFamily="34" charset="0"/>
                <a:cs typeface="Lucida Sans Unicode" pitchFamily="34" charset="0"/>
              </a:rPr>
              <a:t> Offense</a:t>
            </a:r>
            <a:endParaRPr lang="en-US" b="1" u="sng" dirty="0">
              <a:solidFill>
                <a:srgbClr val="002060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Maximum jail:1 year </a:t>
            </a:r>
          </a:p>
          <a:p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5 years mandatory probation</a:t>
            </a:r>
          </a:p>
          <a:p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Mandatory Assessment</a:t>
            </a:r>
          </a:p>
          <a:p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Mandatory hearing on Assessment</a:t>
            </a:r>
          </a:p>
          <a:p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Mandatory monthly reporting</a:t>
            </a:r>
          </a:p>
          <a:p>
            <a:pPr lvl="0"/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Minimum 15 days in jail </a:t>
            </a:r>
          </a:p>
          <a:p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Minimum 30 days if 16 passenger</a:t>
            </a:r>
          </a:p>
          <a:p>
            <a:r>
              <a:rPr lang="en-US" sz="32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Fines / fees doubled </a:t>
            </a:r>
            <a:r>
              <a:rPr lang="en-US" sz="2000" dirty="0" smtClean="0">
                <a:solidFill>
                  <a:srgbClr val="FFC000"/>
                </a:solidFill>
                <a:latin typeface="Lucida Sans Unicode" pitchFamily="34" charset="0"/>
                <a:cs typeface="Lucida Sans Unicode" pitchFamily="34" charset="0"/>
              </a:rPr>
              <a:t>(reinstatement $750)</a:t>
            </a:r>
            <a:endParaRPr lang="en-US" sz="3200" dirty="0" smtClean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  <a:p>
            <a:endParaRPr lang="en-US" sz="2800" dirty="0" smtClean="0">
              <a:solidFill>
                <a:srgbClr val="FFC000"/>
              </a:solidFill>
              <a:latin typeface="Lucida Sans Unicode" pitchFamily="34" charset="0"/>
              <a:cs typeface="Lucida Sans Unicode" pitchFamily="34" charset="0"/>
            </a:endParaRPr>
          </a:p>
          <a:p>
            <a:endParaRPr lang="en-US" sz="3200" dirty="0" smtClean="0">
              <a:latin typeface="Lucida Sans Unicode" pitchFamily="34" charset="0"/>
              <a:cs typeface="Lucida Sans Unicode" pitchFamily="34" charset="0"/>
            </a:endParaRPr>
          </a:p>
          <a:p>
            <a:pPr>
              <a:buNone/>
            </a:pPr>
            <a:endParaRPr lang="en-US" sz="3200" dirty="0">
              <a:latin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5249</TotalTime>
  <Words>667</Words>
  <Application>Microsoft Office PowerPoint</Application>
  <PresentationFormat>On-screen Show (4:3)</PresentationFormat>
  <Paragraphs>139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Equity</vt:lpstr>
      <vt:lpstr>LAW &amp; JUSTICE  INTERIM COMMITTEE</vt:lpstr>
      <vt:lpstr>Present Law 1st Offense</vt:lpstr>
      <vt:lpstr>Present  deficiencies</vt:lpstr>
      <vt:lpstr> Proposed  Amendments </vt:lpstr>
      <vt:lpstr>Summary Probation</vt:lpstr>
      <vt:lpstr>Practical  Application </vt:lpstr>
      <vt:lpstr>Mandatory Conditions 1st</vt:lpstr>
      <vt:lpstr>VIOLATION OF PROBATION</vt:lpstr>
      <vt:lpstr> 2nd Offense</vt:lpstr>
      <vt:lpstr>Mandatory Conditions 2nd</vt:lpstr>
      <vt:lpstr>3rd Offense</vt:lpstr>
      <vt:lpstr>Mandatory Conditions 3rd</vt:lpstr>
      <vt:lpstr>Refusals</vt:lpstr>
      <vt:lpstr>Look Back Provisions</vt:lpstr>
      <vt:lpstr>Reinstatement Fees</vt:lpstr>
      <vt:lpstr>Multiple Offenses: Bail</vt:lpstr>
      <vt:lpstr>Proof of Financial Responsibility </vt:lpstr>
      <vt:lpstr>MCA 45-1-201</vt:lpstr>
      <vt:lpstr>MCA  46-23-1005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LAW &amp; JUSTICE INTERIM COMMITTEE</dc:title>
  <dc:creator>Art</dc:creator>
  <cp:lastModifiedBy>Art</cp:lastModifiedBy>
  <cp:revision>293</cp:revision>
  <dcterms:created xsi:type="dcterms:W3CDTF">2010-05-23T03:55:56Z</dcterms:created>
  <dcterms:modified xsi:type="dcterms:W3CDTF">2010-06-28T00:06:21Z</dcterms:modified>
</cp:coreProperties>
</file>